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1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11 - 01 -2018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785918" y="1428736"/>
          <a:ext cx="5143535" cy="5285213"/>
        </p:xfrm>
        <a:graphic>
          <a:graphicData uri="http://schemas.openxmlformats.org/drawingml/2006/table">
            <a:tbl>
              <a:tblPr/>
              <a:tblGrid>
                <a:gridCol w="3075785"/>
                <a:gridCol w="689250"/>
                <a:gridCol w="689250"/>
                <a:gridCol w="689250"/>
              </a:tblGrid>
              <a:tr h="13599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INSTITUTO DE SERVICIOS DE SALUD EN BAJA CALIFORNIA SUR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599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599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SUBDIRECCION DE EPIDEMIOLOGIA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599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8114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Prontuario semana 01-2018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885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 principales causas de dx</a:t>
                      </a:r>
                    </a:p>
                  </a:txBody>
                  <a:tcPr marL="5592" marR="5592" marT="55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2018</a:t>
                      </a:r>
                    </a:p>
                  </a:txBody>
                  <a:tcPr marL="5592" marR="5592" marT="55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2017</a:t>
                      </a:r>
                    </a:p>
                  </a:txBody>
                  <a:tcPr marL="5592" marR="5592" marT="55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Variación</a:t>
                      </a:r>
                    </a:p>
                  </a:txBody>
                  <a:tcPr marL="5592" marR="5592" marT="55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latin typeface="Arial"/>
                        </a:rPr>
                        <a:t>Infecciones respiratorias agudas *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4,645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4,750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-2.21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latin typeface="Arial"/>
                        </a:rPr>
                        <a:t>Enfermedades diarreicas agudas **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845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728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16.07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latin typeface="Arial"/>
                        </a:rPr>
                        <a:t>Infección de vías urinarias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701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651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7.68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273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177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54.24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latin typeface="Arial"/>
                        </a:rPr>
                        <a:t>Úlceras, gastritis y duodenitis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250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219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14.16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218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309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-29.45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201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195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3.08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68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78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-12.82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50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35.14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49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111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-55.86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29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3.57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29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-46.30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22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29.41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21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110.00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19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-32.14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19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18.75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17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32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-46.88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-6.67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Diabetes mellitus (ambas) 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-63.89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9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Herida por arma de fuego y punzocortantes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42.86</a:t>
                      </a:r>
                    </a:p>
                  </a:txBody>
                  <a:tcPr marL="5592" marR="5592" marT="5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592" marR="5592" marT="55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7,702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7,820</a:t>
                      </a:r>
                    </a:p>
                  </a:txBody>
                  <a:tcPr marL="5592" marR="5592" marT="55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latin typeface="Arial"/>
                        </a:rPr>
                        <a:t>-1.51</a:t>
                      </a:r>
                    </a:p>
                  </a:txBody>
                  <a:tcPr marL="5592" marR="5592" marT="55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829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6829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Fuente: EPIMORBI-SUAVE. 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Corte de </a:t>
                      </a:r>
                      <a:r>
                        <a:rPr lang="es-MX" sz="800" b="0" i="0" u="none" strike="noStrike" dirty="0" err="1">
                          <a:latin typeface="Arial"/>
                        </a:rPr>
                        <a:t>informacion</a:t>
                      </a:r>
                      <a:r>
                        <a:rPr lang="es-MX" sz="800" b="0" i="0" u="none" strike="noStrike" dirty="0">
                          <a:latin typeface="Arial"/>
                        </a:rPr>
                        <a:t> 04-01-2018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445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*Incluye: infección respiratoria aguda, faringitis, amigdalitis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estreptococica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neumonía, bronconeumonía e influenza.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022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68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45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68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829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Incluye diabetes mellitus tipo 1 y 2.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226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8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92" marR="5592" marT="5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</a:t>
            </a:r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000100" y="1928802"/>
          <a:ext cx="6834216" cy="2751277"/>
        </p:xfrm>
        <a:graphic>
          <a:graphicData uri="http://schemas.openxmlformats.org/drawingml/2006/table">
            <a:tbl>
              <a:tblPr/>
              <a:tblGrid>
                <a:gridCol w="569518"/>
                <a:gridCol w="569518"/>
                <a:gridCol w="569518"/>
                <a:gridCol w="569518"/>
                <a:gridCol w="569518"/>
                <a:gridCol w="569518"/>
                <a:gridCol w="569518"/>
                <a:gridCol w="569518"/>
                <a:gridCol w="569518"/>
                <a:gridCol w="569518"/>
                <a:gridCol w="569518"/>
                <a:gridCol w="569518"/>
              </a:tblGrid>
              <a:tr h="280545">
                <a:tc gridSpan="8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BCS. INCIDENCIA DE INFLUENZA SEGÚN RESULTADOS POR MUNICIPIO . PERIODO INTERESTACIONAL 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9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POBLACION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PROBABLES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MUESTREADOS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CONFIRMADOS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TIPO DE VIRUS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INCIDENCIA**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36199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H1N1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H3N2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VSR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CORONA NL63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809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COMONDU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LORETO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72244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MULEGE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313197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PAZ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339101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 CABOS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832827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4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FUENTE: PLATAFORMA SINAVE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054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04/01/2018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545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INCIDENCIA POR CADA 100,000 HBTS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</a:t>
            </a:r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1928802"/>
            <a:ext cx="5162562" cy="4485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480</Words>
  <Application>Microsoft Office PowerPoint</Application>
  <PresentationFormat>Presentación en pantalla (4:3)</PresentationFormat>
  <Paragraphs>206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B.C.S.  PANORAMA EPIDEMIOLOGICO 2018</vt:lpstr>
      <vt:lpstr>MORBILIDAD GENERAL </vt:lpstr>
      <vt:lpstr>INFLUENZA 2018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12</cp:revision>
  <dcterms:created xsi:type="dcterms:W3CDTF">2018-06-06T16:56:21Z</dcterms:created>
  <dcterms:modified xsi:type="dcterms:W3CDTF">2018-07-06T15:38:01Z</dcterms:modified>
</cp:coreProperties>
</file>